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5" r:id="rId3"/>
    <p:sldId id="271" r:id="rId4"/>
    <p:sldId id="266" r:id="rId5"/>
    <p:sldId id="268" r:id="rId6"/>
    <p:sldId id="267" r:id="rId7"/>
    <p:sldId id="269" r:id="rId8"/>
    <p:sldId id="270" r:id="rId9"/>
    <p:sldId id="272" r:id="rId10"/>
  </p:sldIdLst>
  <p:sldSz cx="10693400" cy="7561263"/>
  <p:notesSz cx="6858000" cy="9144000"/>
  <p:defaultTextStyle>
    <a:defPPr>
      <a:defRPr lang="es-E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481"/>
    <a:srgbClr val="F9DCB2"/>
    <a:srgbClr val="9E795C"/>
    <a:srgbClr val="B89B86"/>
    <a:srgbClr val="3A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94" y="-57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180B-0BAA-4D8A-913B-AC5A4C14A9FE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621A-2ED6-4271-97B6-DCE1C37EA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75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BC49-3250-47FC-860D-9A2BAFB39B6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9A1D-4B58-4FAC-B22F-135FEAB02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5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68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6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7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0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72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4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9A1D-4B58-4FAC-B22F-135FEAB0237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46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00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9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95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1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1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7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38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32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42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DF0C21CF-43C5-4118-9577-F4B34C80B105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20244DB3-8136-45F3-B59C-AD35B5B1E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2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lViejo\Diseño_Grafico\LOGOS_VECTORIZADOS\EURO-JOINER\ppt-eurojoiner-01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05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 userDrawn="1"/>
        </p:nvSpPr>
        <p:spPr>
          <a:xfrm>
            <a:off x="8083004" y="718649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9E795C"/>
                </a:solidFill>
                <a:latin typeface="Corbel" panose="020B0503020204020204" pitchFamily="34" charset="0"/>
              </a:rPr>
              <a:t>eurojoiner.com    |    </a:t>
            </a:r>
            <a:fld id="{69101AF0-222F-40A7-AECC-7503566CB703}" type="slidenum">
              <a:rPr lang="es-ES" sz="1600" b="1" smtClean="0">
                <a:solidFill>
                  <a:schemeClr val="tx1"/>
                </a:solidFill>
                <a:latin typeface="Corbel" panose="020B0503020204020204" pitchFamily="34" charset="0"/>
              </a:rPr>
              <a:t>‹nº›</a:t>
            </a:fld>
            <a:r>
              <a:rPr lang="es-ES" sz="1200" b="1" baseline="0" dirty="0">
                <a:solidFill>
                  <a:srgbClr val="D20049"/>
                </a:solidFill>
                <a:latin typeface="Corbel" panose="020B0503020204020204" pitchFamily="34" charset="0"/>
              </a:rPr>
              <a:t>     </a:t>
            </a:r>
            <a:r>
              <a:rPr lang="es-ES" sz="1200" b="1" dirty="0">
                <a:solidFill>
                  <a:srgbClr val="D20049"/>
                </a:solidFill>
                <a:latin typeface="Corbel" panose="020B0503020204020204" pitchFamily="34" charset="0"/>
              </a:rPr>
              <a:t>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92" y="6773581"/>
            <a:ext cx="1364956" cy="29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elViejo\Diseño_Grafico\LOGOS_VECTORIZADOS\EURO-JOINER\Logo_AIDIMA_English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02" y="443881"/>
            <a:ext cx="1436964" cy="3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elViejo\Diseño_Grafico\LOGOS_VECTORIZADOS\EURO-JOINER\ppt-eurojoiner-2-02-0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338"/>
            <a:ext cx="10691813" cy="75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10596" y="4356696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err="1">
                <a:solidFill>
                  <a:srgbClr val="9E795C"/>
                </a:solidFill>
                <a:latin typeface="Corbel" panose="020B0503020204020204" pitchFamily="34" charset="0"/>
              </a:rPr>
              <a:t>Apresentação</a:t>
            </a:r>
            <a:r>
              <a:rPr lang="es-ES" sz="3200" b="1" dirty="0">
                <a:solidFill>
                  <a:srgbClr val="9E795C"/>
                </a:solidFill>
                <a:latin typeface="Corbel" panose="020B0503020204020204" pitchFamily="34" charset="0"/>
              </a:rPr>
              <a:t> de Resultados</a:t>
            </a:r>
          </a:p>
          <a:p>
            <a:pPr algn="just"/>
            <a:r>
              <a:rPr lang="en-US" sz="2400" b="1" dirty="0">
                <a:solidFill>
                  <a:srgbClr val="9E795C"/>
                </a:solidFill>
                <a:latin typeface="Corbel" panose="020B0503020204020204" pitchFamily="34" charset="0"/>
              </a:rPr>
              <a:t>21 de </a:t>
            </a:r>
            <a:r>
              <a:rPr lang="en-US" sz="2400" b="1" dirty="0" err="1">
                <a:solidFill>
                  <a:srgbClr val="9E795C"/>
                </a:solidFill>
                <a:latin typeface="Corbel" panose="020B0503020204020204" pitchFamily="34" charset="0"/>
              </a:rPr>
              <a:t>Novembro</a:t>
            </a:r>
            <a:r>
              <a:rPr lang="en-US" sz="2400" b="1" dirty="0">
                <a:solidFill>
                  <a:srgbClr val="9E795C"/>
                </a:solidFill>
                <a:latin typeface="Corbel" panose="020B0503020204020204" pitchFamily="34" charset="0"/>
              </a:rPr>
              <a:t> de </a:t>
            </a:r>
            <a:r>
              <a:rPr lang="es-ES" sz="2400" b="1" dirty="0">
                <a:solidFill>
                  <a:srgbClr val="9E795C"/>
                </a:solidFill>
                <a:latin typeface="Corbel" panose="020B0503020204020204" pitchFamily="34" charset="0"/>
              </a:rPr>
              <a:t>2017</a:t>
            </a:r>
          </a:p>
          <a:p>
            <a:pPr algn="just"/>
            <a:endParaRPr lang="en-US" sz="1600" b="1" dirty="0">
              <a:latin typeface="Corbel" panose="020B0503020204020204" pitchFamily="34" charset="0"/>
            </a:endParaRPr>
          </a:p>
          <a:p>
            <a:r>
              <a:rPr lang="pt-PT" sz="1600" b="1" dirty="0">
                <a:solidFill>
                  <a:srgbClr val="3B2D25"/>
                </a:solidFill>
                <a:latin typeface="Corbel" panose="020B0503020204020204" pitchFamily="34" charset="0"/>
              </a:rPr>
              <a:t>MOBILIDADE DE TRABALHADORES DA MADEIRA (CARPINTEIROS) NA EUROPA</a:t>
            </a:r>
          </a:p>
          <a:p>
            <a:r>
              <a:rPr lang="en-US" sz="1600" dirty="0">
                <a:solidFill>
                  <a:srgbClr val="2B211B"/>
                </a:solidFill>
                <a:latin typeface="Corbel" panose="020B0503020204020204" pitchFamily="34" charset="0"/>
              </a:rPr>
              <a:t>2015-1-ES01-KA202-015902</a:t>
            </a:r>
          </a:p>
          <a:p>
            <a:endParaRPr lang="es-ES" sz="1600" b="1" dirty="0">
              <a:solidFill>
                <a:srgbClr val="9E795C"/>
              </a:solidFill>
              <a:latin typeface="Corbel" panose="020B0503020204020204" pitchFamily="34" charset="0"/>
            </a:endParaRPr>
          </a:p>
          <a:p>
            <a:r>
              <a:rPr lang="es-ES" sz="1600" b="1" dirty="0">
                <a:solidFill>
                  <a:srgbClr val="9E795C"/>
                </a:solidFill>
                <a:latin typeface="Corbel" panose="020B0503020204020204" pitchFamily="34" charset="0"/>
              </a:rPr>
              <a:t>CFPIMM. </a:t>
            </a:r>
            <a:r>
              <a:rPr lang="es-ES" sz="1600" b="1" dirty="0" err="1">
                <a:solidFill>
                  <a:srgbClr val="9E795C"/>
                </a:solidFill>
                <a:latin typeface="Corbel" panose="020B0503020204020204" pitchFamily="34" charset="0"/>
              </a:rPr>
              <a:t>Lordelo</a:t>
            </a:r>
            <a:r>
              <a:rPr lang="es-ES" sz="1600" b="1" dirty="0">
                <a:solidFill>
                  <a:srgbClr val="9E795C"/>
                </a:solidFill>
                <a:latin typeface="Corbel" panose="020B0503020204020204" pitchFamily="34" charset="0"/>
              </a:rPr>
              <a:t> (Paredes) PORTUGAL</a:t>
            </a:r>
          </a:p>
          <a:p>
            <a:r>
              <a:rPr lang="es-ES" sz="1600" b="1" dirty="0">
                <a:solidFill>
                  <a:srgbClr val="9E795C"/>
                </a:solidFill>
                <a:latin typeface="Corbel" panose="020B0503020204020204" pitchFamily="34" charset="0"/>
              </a:rPr>
              <a:t>www.eurojoiner.com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64" y="6948983"/>
            <a:ext cx="1652988" cy="3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FPIMM_SGS_Preto"/>
          <p:cNvPicPr>
            <a:picLocks noChangeAspect="1" noChangeArrowheads="1"/>
          </p:cNvPicPr>
          <p:nvPr/>
        </p:nvPicPr>
        <p:blipFill rotWithShape="1">
          <a:blip r:embed="rId5" cstate="print"/>
          <a:srcRect l="-1" r="-5562" b="35685"/>
          <a:stretch/>
        </p:blipFill>
        <p:spPr bwMode="auto">
          <a:xfrm>
            <a:off x="8875092" y="108223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8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elViejo\Diseño_Grafico\LOGOS_VECTORIZADOS\EURO-JOINER\ppt-eurojoiner-2-02-0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41917"/>
            <a:ext cx="10691813" cy="7564601"/>
          </a:xfrm>
          <a:prstGeom prst="rect">
            <a:avLst/>
          </a:prstGeom>
          <a:solidFill>
            <a:srgbClr val="CBAB8B"/>
          </a:solidFill>
          <a:extLst/>
        </p:spPr>
      </p:pic>
      <p:sp>
        <p:nvSpPr>
          <p:cNvPr id="3" name="2 CuadroTexto"/>
          <p:cNvSpPr txBox="1"/>
          <p:nvPr/>
        </p:nvSpPr>
        <p:spPr>
          <a:xfrm>
            <a:off x="2788791" y="5292799"/>
            <a:ext cx="7848872" cy="646331"/>
          </a:xfrm>
          <a:prstGeom prst="rect">
            <a:avLst/>
          </a:prstGeom>
          <a:solidFill>
            <a:srgbClr val="CBAB8B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62A22"/>
                </a:solidFill>
                <a:latin typeface="Corbel" panose="020B0503020204020204" pitchFamily="34" charset="0"/>
              </a:rPr>
              <a:t>APRESENTAÇÃO DOS RESULTADOS</a:t>
            </a:r>
            <a:endParaRPr lang="es-ES" sz="2800" b="1" dirty="0">
              <a:solidFill>
                <a:srgbClr val="9E795C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64" y="6948983"/>
            <a:ext cx="1652988" cy="3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FPIMM_SGS_Preto"/>
          <p:cNvPicPr>
            <a:picLocks noChangeAspect="1" noChangeArrowheads="1"/>
          </p:cNvPicPr>
          <p:nvPr/>
        </p:nvPicPr>
        <p:blipFill rotWithShape="1">
          <a:blip r:embed="rId5" cstate="print"/>
          <a:srcRect l="-1" r="-5562" b="35685"/>
          <a:stretch/>
        </p:blipFill>
        <p:spPr bwMode="auto">
          <a:xfrm>
            <a:off x="8947100" y="108223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69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6666" y="2772519"/>
            <a:ext cx="88569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200" b="1" dirty="0" err="1">
                <a:solidFill>
                  <a:srgbClr val="654D3F"/>
                </a:solidFill>
                <a:latin typeface="Corbel" panose="020B0503020204020204" pitchFamily="34" charset="0"/>
              </a:rPr>
              <a:t>Definição</a:t>
            </a:r>
            <a:r>
              <a:rPr lang="en-GB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 da </a:t>
            </a:r>
            <a:r>
              <a:rPr lang="en-GB" sz="2200" b="1" dirty="0" err="1">
                <a:solidFill>
                  <a:srgbClr val="654D3F"/>
                </a:solidFill>
                <a:latin typeface="Corbel" panose="020B0503020204020204" pitchFamily="34" charset="0"/>
              </a:rPr>
              <a:t>Qualificação</a:t>
            </a:r>
            <a:r>
              <a:rPr lang="en-GB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 </a:t>
            </a:r>
            <a:r>
              <a:rPr lang="en-GB" sz="2200" b="1" dirty="0" err="1">
                <a:solidFill>
                  <a:srgbClr val="654D3F"/>
                </a:solidFill>
                <a:latin typeface="Corbel" panose="020B0503020204020204" pitchFamily="34" charset="0"/>
              </a:rPr>
              <a:t>Europeia</a:t>
            </a:r>
            <a:r>
              <a:rPr lang="en-GB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 de </a:t>
            </a:r>
            <a:r>
              <a:rPr lang="en-GB" sz="2200" b="1" dirty="0" err="1">
                <a:solidFill>
                  <a:srgbClr val="654D3F"/>
                </a:solidFill>
                <a:latin typeface="Corbel" panose="020B0503020204020204" pitchFamily="34" charset="0"/>
              </a:rPr>
              <a:t>Eurojoiner</a:t>
            </a:r>
            <a:r>
              <a:rPr lang="en-GB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.</a:t>
            </a:r>
            <a:endParaRPr lang="en-GB" sz="2200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indent="-457200" algn="just">
              <a:buAutoNum type="arabicPeriod"/>
            </a:pPr>
            <a:endParaRPr lang="en-GB" sz="2200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lvl="0" indent="-457200" algn="just">
              <a:buFontTx/>
              <a:buAutoNum type="arabicPeriod"/>
            </a:pPr>
            <a:r>
              <a:rPr lang="pt-PT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Desenvolvimento do Curso de Formação (</a:t>
            </a:r>
            <a:r>
              <a:rPr lang="pt-PT" sz="2200" b="1" i="1" dirty="0">
                <a:solidFill>
                  <a:srgbClr val="654D3F"/>
                </a:solidFill>
                <a:latin typeface="Corbel" panose="020B0503020204020204" pitchFamily="34" charset="0"/>
              </a:rPr>
              <a:t>e-learning)</a:t>
            </a:r>
            <a:r>
              <a:rPr lang="pt-PT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.</a:t>
            </a:r>
          </a:p>
          <a:p>
            <a:pPr marL="457200" lvl="0" indent="-457200" algn="just">
              <a:buFontTx/>
              <a:buAutoNum type="arabicPeriod"/>
            </a:pPr>
            <a:endParaRPr lang="pt-PT" sz="2200" b="1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lvl="0" indent="-457200" algn="just">
              <a:buFontTx/>
              <a:buAutoNum type="arabicPeriod"/>
            </a:pPr>
            <a:r>
              <a:rPr lang="pt-PT" sz="2200" b="1" dirty="0">
                <a:solidFill>
                  <a:srgbClr val="654D3F"/>
                </a:solidFill>
                <a:latin typeface="Corbel" panose="020B0503020204020204" pitchFamily="34" charset="0"/>
              </a:rPr>
              <a:t>Sistema de Autoavaliação de Competências.</a:t>
            </a:r>
            <a:endParaRPr lang="pt-PT" sz="2200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GB" sz="2000" b="1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endParaRPr lang="en-GB" sz="2000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rgbClr val="654D3F"/>
              </a:solidFill>
              <a:latin typeface="Corbel" panose="020B0503020204020204" pitchFamily="34" charset="0"/>
            </a:endParaRPr>
          </a:p>
          <a:p>
            <a:pPr marL="457200" indent="-457200">
              <a:buAutoNum type="arabicPeriod"/>
            </a:pPr>
            <a:endParaRPr lang="en-GB" sz="2400" dirty="0">
              <a:solidFill>
                <a:srgbClr val="654D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xmlns="" id="{B29DF936-A288-4222-93FE-9D7B93F1D7BF}"/>
              </a:ext>
            </a:extLst>
          </p:cNvPr>
          <p:cNvSpPr txBox="1"/>
          <p:nvPr/>
        </p:nvSpPr>
        <p:spPr>
          <a:xfrm>
            <a:off x="1026221" y="1684263"/>
            <a:ext cx="2880319" cy="523220"/>
          </a:xfrm>
          <a:prstGeom prst="rect">
            <a:avLst/>
          </a:prstGeom>
          <a:solidFill>
            <a:srgbClr val="F9DCB2"/>
          </a:solidFill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62A22"/>
                </a:solidFill>
                <a:latin typeface="Corbel" panose="020B0503020204020204" pitchFamily="34" charset="0"/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26424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952" y="2052439"/>
            <a:ext cx="4896543" cy="523220"/>
          </a:xfrm>
          <a:prstGeom prst="rect">
            <a:avLst/>
          </a:prstGeom>
          <a:solidFill>
            <a:srgbClr val="F9DCB2"/>
          </a:solidFill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62A22"/>
                </a:solidFill>
                <a:latin typeface="Corbel" panose="020B0503020204020204" pitchFamily="34" charset="0"/>
              </a:rPr>
              <a:t>EUROJOINER (CARPINTEIRO)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00952" y="2988543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Corbel" panose="020B0503020204020204" pitchFamily="34" charset="0"/>
              </a:rPr>
              <a:t>É o </a:t>
            </a:r>
            <a:r>
              <a:rPr lang="en-US" sz="2800" b="1" dirty="0" err="1">
                <a:latin typeface="Corbel" panose="020B0503020204020204" pitchFamily="34" charset="0"/>
              </a:rPr>
              <a:t>profissional</a:t>
            </a:r>
            <a:r>
              <a:rPr lang="en-US" sz="2800" b="1" dirty="0">
                <a:latin typeface="Corbel" panose="020B0503020204020204" pitchFamily="34" charset="0"/>
              </a:rPr>
              <a:t> que </a:t>
            </a:r>
            <a:r>
              <a:rPr lang="en-US" sz="2800" b="1" dirty="0" err="1">
                <a:latin typeface="Corbel" panose="020B0503020204020204" pitchFamily="34" charset="0"/>
              </a:rPr>
              <a:t>produz</a:t>
            </a:r>
            <a:r>
              <a:rPr lang="en-US" sz="2800" b="1" dirty="0">
                <a:latin typeface="Corbel" panose="020B0503020204020204" pitchFamily="34" charset="0"/>
              </a:rPr>
              <a:t>, </a:t>
            </a:r>
            <a:r>
              <a:rPr lang="en-US" sz="2800" b="1" dirty="0" err="1">
                <a:latin typeface="Corbel" panose="020B0503020204020204" pitchFamily="34" charset="0"/>
              </a:rPr>
              <a:t>monta</a:t>
            </a:r>
            <a:r>
              <a:rPr lang="en-US" sz="2800" b="1" dirty="0">
                <a:latin typeface="Corbel" panose="020B0503020204020204" pitchFamily="34" charset="0"/>
              </a:rPr>
              <a:t> e </a:t>
            </a:r>
            <a:r>
              <a:rPr lang="en-US" sz="2800" b="1" dirty="0" err="1">
                <a:latin typeface="Corbel" panose="020B0503020204020204" pitchFamily="34" charset="0"/>
              </a:rPr>
              <a:t>instala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elementos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construtivos</a:t>
            </a:r>
            <a:r>
              <a:rPr lang="en-US" sz="2800" b="1" dirty="0">
                <a:latin typeface="Corbel" panose="020B0503020204020204" pitchFamily="34" charset="0"/>
              </a:rPr>
              <a:t> de madeira e </a:t>
            </a:r>
            <a:r>
              <a:rPr lang="en-US" sz="2800" b="1" dirty="0" err="1">
                <a:latin typeface="Corbel" panose="020B0503020204020204" pitchFamily="34" charset="0"/>
              </a:rPr>
              <a:t>seus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derivados</a:t>
            </a:r>
            <a:r>
              <a:rPr lang="en-US" sz="2800" b="1" dirty="0">
                <a:latin typeface="Corbel" panose="020B0503020204020204" pitchFamily="34" charset="0"/>
              </a:rPr>
              <a:t>, </a:t>
            </a:r>
            <a:r>
              <a:rPr lang="en-US" sz="2800" b="1" dirty="0" err="1">
                <a:latin typeface="Corbel" panose="020B0503020204020204" pitchFamily="34" charset="0"/>
              </a:rPr>
              <a:t>usando</a:t>
            </a:r>
            <a:r>
              <a:rPr lang="en-US" sz="2800" b="1" dirty="0">
                <a:latin typeface="Corbel" panose="020B0503020204020204" pitchFamily="34" charset="0"/>
              </a:rPr>
              <a:t> ferramentas </a:t>
            </a:r>
            <a:r>
              <a:rPr lang="en-US" sz="2800" b="1" dirty="0" err="1">
                <a:latin typeface="Corbel" panose="020B0503020204020204" pitchFamily="34" charset="0"/>
              </a:rPr>
              <a:t>manuais</a:t>
            </a:r>
            <a:r>
              <a:rPr lang="en-US" sz="2800" b="1" dirty="0">
                <a:latin typeface="Corbel" panose="020B0503020204020204" pitchFamily="34" charset="0"/>
              </a:rPr>
              <a:t>, </a:t>
            </a:r>
            <a:r>
              <a:rPr lang="en-US" sz="2800" b="1" dirty="0" err="1">
                <a:latin typeface="Corbel" panose="020B0503020204020204" pitchFamily="34" charset="0"/>
              </a:rPr>
              <a:t>máquinas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elétricas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portáteis</a:t>
            </a:r>
            <a:r>
              <a:rPr lang="en-US" sz="2800" b="1" dirty="0">
                <a:latin typeface="Corbel" panose="020B0503020204020204" pitchFamily="34" charset="0"/>
              </a:rPr>
              <a:t> e </a:t>
            </a:r>
            <a:r>
              <a:rPr lang="en-US" sz="2800" b="1" dirty="0" err="1">
                <a:latin typeface="Corbel" panose="020B0503020204020204" pitchFamily="34" charset="0"/>
              </a:rPr>
              <a:t>máquinas</a:t>
            </a:r>
            <a:r>
              <a:rPr lang="en-US" sz="2800" b="1" dirty="0">
                <a:latin typeface="Corbel" panose="020B0503020204020204" pitchFamily="34" charset="0"/>
              </a:rPr>
              <a:t> </a:t>
            </a:r>
            <a:r>
              <a:rPr lang="en-US" sz="2800" b="1" dirty="0" err="1">
                <a:latin typeface="Corbel" panose="020B0503020204020204" pitchFamily="34" charset="0"/>
              </a:rPr>
              <a:t>industriais</a:t>
            </a:r>
            <a:r>
              <a:rPr lang="en-US" sz="2800" b="1" dirty="0">
                <a:latin typeface="Corbel" panose="020B0503020204020204" pitchFamily="34" charset="0"/>
              </a:rPr>
              <a:t> para </a:t>
            </a:r>
            <a:r>
              <a:rPr lang="en-US" sz="2800" b="1" dirty="0" err="1">
                <a:latin typeface="Corbel" panose="020B0503020204020204" pitchFamily="34" charset="0"/>
              </a:rPr>
              <a:t>trabalhar</a:t>
            </a:r>
            <a:r>
              <a:rPr lang="en-US" sz="2800" b="1" dirty="0">
                <a:latin typeface="Corbel" panose="020B0503020204020204" pitchFamily="34" charset="0"/>
              </a:rPr>
              <a:t> madeira.</a:t>
            </a:r>
            <a:endParaRPr lang="pt-PT" sz="2800" b="1" dirty="0">
              <a:latin typeface="Corbel" panose="020B05030202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97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38089" y="1718821"/>
            <a:ext cx="6083710" cy="523220"/>
          </a:xfrm>
          <a:prstGeom prst="rect">
            <a:avLst/>
          </a:prstGeom>
          <a:solidFill>
            <a:srgbClr val="F9DCB2"/>
          </a:solidFill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62A22"/>
                </a:solidFill>
                <a:latin typeface="Corbel" panose="020B0503020204020204" pitchFamily="34" charset="0"/>
              </a:rPr>
              <a:t>CURSO DE FORMAÇÃO  - </a:t>
            </a:r>
            <a:r>
              <a:rPr lang="es-ES" sz="2800" b="1" dirty="0" err="1">
                <a:solidFill>
                  <a:srgbClr val="362A22"/>
                </a:solidFill>
                <a:latin typeface="Corbel" panose="020B0503020204020204" pitchFamily="34" charset="0"/>
              </a:rPr>
              <a:t>Eurojoiner</a:t>
            </a:r>
            <a:endParaRPr lang="es-ES" sz="2800" b="1" dirty="0">
              <a:solidFill>
                <a:srgbClr val="362A22"/>
              </a:solidFill>
              <a:latin typeface="Corbel" panose="020B0503020204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10196" y="1980431"/>
            <a:ext cx="88569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sz="2400" b="1" dirty="0">
              <a:latin typeface="Corbel" panose="020B0503020204020204" pitchFamily="34" charset="0"/>
            </a:endParaRPr>
          </a:p>
          <a:p>
            <a:r>
              <a:rPr lang="en-GB" sz="2800" b="1" dirty="0">
                <a:solidFill>
                  <a:srgbClr val="3A281E"/>
                </a:solidFill>
                <a:latin typeface="Corbel" panose="020B0503020204020204" pitchFamily="34" charset="0"/>
              </a:rPr>
              <a:t>1.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Definição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dos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objetivos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aprendizagem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=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competências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. </a:t>
            </a:r>
          </a:p>
          <a:p>
            <a:endParaRPr lang="en-GB" sz="2400" dirty="0">
              <a:solidFill>
                <a:srgbClr val="3A281E"/>
              </a:solidFill>
              <a:latin typeface="Corbel" panose="020B0503020204020204" pitchFamily="34" charset="0"/>
            </a:endParaRPr>
          </a:p>
          <a:p>
            <a:r>
              <a:rPr lang="en-GB" sz="2800" b="1" dirty="0">
                <a:solidFill>
                  <a:srgbClr val="3A281E"/>
                </a:solidFill>
                <a:latin typeface="Corbel" panose="020B0503020204020204" pitchFamily="34" charset="0"/>
              </a:rPr>
              <a:t>2.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Desenvolvimento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dos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materiais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formação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por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todos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parceiros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acordo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com a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sua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especialização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.</a:t>
            </a:r>
          </a:p>
          <a:p>
            <a:endParaRPr lang="en-GB" sz="2400" dirty="0">
              <a:solidFill>
                <a:srgbClr val="3A281E"/>
              </a:solidFill>
              <a:latin typeface="Corbel" panose="020B0503020204020204" pitchFamily="34" charset="0"/>
            </a:endParaRPr>
          </a:p>
          <a:p>
            <a:r>
              <a:rPr lang="en-GB" sz="2800" b="1" dirty="0">
                <a:solidFill>
                  <a:srgbClr val="3A281E"/>
                </a:solidFill>
                <a:latin typeface="Corbel" panose="020B0503020204020204" pitchFamily="34" charset="0"/>
              </a:rPr>
              <a:t>3.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Tradução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dos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materiais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formação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para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todas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as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línguas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 da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parceria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.</a:t>
            </a:r>
          </a:p>
          <a:p>
            <a:endParaRPr lang="en-GB" sz="2400" dirty="0">
              <a:solidFill>
                <a:srgbClr val="3A281E"/>
              </a:solidFill>
              <a:latin typeface="Corbel" panose="020B0503020204020204" pitchFamily="34" charset="0"/>
            </a:endParaRPr>
          </a:p>
          <a:p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4.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Inserção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dos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módulos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formação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na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Plataforma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Moodle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.</a:t>
            </a:r>
            <a:endParaRPr lang="en-GB" sz="2400" b="1" dirty="0">
              <a:solidFill>
                <a:srgbClr val="3A281E"/>
              </a:solidFill>
              <a:latin typeface="Corbel" panose="020B0503020204020204" pitchFamily="34" charset="0"/>
            </a:endParaRPr>
          </a:p>
          <a:p>
            <a:endParaRPr lang="en-GB" sz="2400" b="1" dirty="0">
              <a:solidFill>
                <a:srgbClr val="3A281E"/>
              </a:solidFill>
              <a:latin typeface="Corbel" panose="020B0503020204020204" pitchFamily="34" charset="0"/>
            </a:endParaRPr>
          </a:p>
          <a:p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5. Teste </a:t>
            </a:r>
            <a:r>
              <a:rPr lang="en-GB" sz="2400" b="1" dirty="0" err="1">
                <a:solidFill>
                  <a:srgbClr val="3A281E"/>
                </a:solidFill>
                <a:latin typeface="Corbel" panose="020B0503020204020204" pitchFamily="34" charset="0"/>
              </a:rPr>
              <a:t>piloto</a:t>
            </a:r>
            <a:r>
              <a:rPr lang="en-GB" sz="2400" b="1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–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curso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de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formação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(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todos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os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países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 da </a:t>
            </a:r>
            <a:r>
              <a:rPr lang="en-GB" sz="2400" dirty="0" err="1">
                <a:solidFill>
                  <a:srgbClr val="3A281E"/>
                </a:solidFill>
                <a:latin typeface="Corbel" panose="020B0503020204020204" pitchFamily="34" charset="0"/>
              </a:rPr>
              <a:t>parceria</a:t>
            </a:r>
            <a:r>
              <a:rPr lang="en-GB" sz="2400" dirty="0">
                <a:solidFill>
                  <a:srgbClr val="3A281E"/>
                </a:solidFill>
                <a:latin typeface="Corbel" panose="020B0503020204020204" pitchFamily="34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pt-PT" sz="2800" b="1" dirty="0">
              <a:latin typeface="Corbel" panose="020B05030202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98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31948" y="1764407"/>
            <a:ext cx="5040560" cy="523220"/>
          </a:xfrm>
          <a:prstGeom prst="rect">
            <a:avLst/>
          </a:prstGeom>
          <a:solidFill>
            <a:srgbClr val="F9DCB2"/>
          </a:solidFill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62A22"/>
                </a:solidFill>
                <a:latin typeface="Corbel" panose="020B0503020204020204" pitchFamily="34" charset="0"/>
              </a:rPr>
              <a:t>EUROJOINER (CARPINTEIRO)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31948" y="2556495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rgbClr val="C6A481"/>
                </a:solidFill>
                <a:latin typeface="Corbel" panose="020B0503020204020204" pitchFamily="34" charset="0"/>
              </a:rPr>
              <a:t>ATIVIDADES: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Preparação e planeamento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Seleção de máquinas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Processamento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Montagem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Acabamento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Instalação no local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t-PT" sz="2400" b="1" dirty="0">
                <a:latin typeface="Corbel" panose="020B0503020204020204" pitchFamily="34" charset="0"/>
              </a:rPr>
              <a:t>Conclusão dos trabalhos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pt-PT" sz="2800" b="1" dirty="0">
              <a:latin typeface="Corbel" panose="020B05030202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63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C00C874F-EA05-4656-9D28-E97FF3DC8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41735"/>
              </p:ext>
            </p:extLst>
          </p:nvPr>
        </p:nvGraphicFramePr>
        <p:xfrm>
          <a:off x="-3826" y="0"/>
          <a:ext cx="10912743" cy="7727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4302">
                  <a:extLst>
                    <a:ext uri="{9D8B030D-6E8A-4147-A177-3AD203B41FA5}">
                      <a16:colId xmlns:a16="http://schemas.microsoft.com/office/drawing/2014/main" xmlns="" val="539488555"/>
                    </a:ext>
                  </a:extLst>
                </a:gridCol>
                <a:gridCol w="7578441">
                  <a:extLst>
                    <a:ext uri="{9D8B030D-6E8A-4147-A177-3AD203B41FA5}">
                      <a16:colId xmlns:a16="http://schemas.microsoft.com/office/drawing/2014/main" xmlns="" val="576967547"/>
                    </a:ext>
                  </a:extLst>
                </a:gridCol>
              </a:tblGrid>
              <a:tr h="740980">
                <a:tc>
                  <a:txBody>
                    <a:bodyPr/>
                    <a:lstStyle/>
                    <a:p>
                      <a:r>
                        <a:rPr lang="pt-PT" dirty="0">
                          <a:latin typeface="Corbel" panose="020B0503020204020204" pitchFamily="34" charset="0"/>
                        </a:rPr>
                        <a:t>FORMAÇÃO EUROJOINER</a:t>
                      </a:r>
                    </a:p>
                    <a:p>
                      <a:r>
                        <a:rPr lang="pt-PT" dirty="0">
                          <a:latin typeface="Corbel" panose="020B0503020204020204" pitchFamily="34" charset="0"/>
                        </a:rPr>
                        <a:t>(MÓDULOS)</a:t>
                      </a:r>
                    </a:p>
                  </a:txBody>
                  <a:tcPr>
                    <a:solidFill>
                      <a:srgbClr val="9F7A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orbel" panose="020B0503020204020204" pitchFamily="34" charset="0"/>
                        </a:rPr>
                        <a:t>UNIDADES DE FORMAÇÃO </a:t>
                      </a:r>
                      <a:r>
                        <a:rPr lang="pt-PT" dirty="0" smtClean="0">
                          <a:latin typeface="Corbel" panose="020B0503020204020204" pitchFamily="34" charset="0"/>
                        </a:rPr>
                        <a:t>(30)</a:t>
                      </a:r>
                      <a:endParaRPr lang="pt-PT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9F7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971268"/>
                  </a:ext>
                </a:extLst>
              </a:tr>
              <a:tr h="7353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1. Preparação e planeamento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1.1. Madeiras e derivados de madeira             1.3. Cálculos e preparações 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1.2. Desenho Técnico                                              1.4. Ferragens e acessórios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027356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pt-PT" sz="18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2. Seleção de máquinas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2.1. Máquinas convencionais para madeira</a:t>
                      </a:r>
                    </a:p>
                    <a:p>
                      <a:r>
                        <a:rPr lang="pt-PT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2.2. Máquinas computorizadas para madeira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0927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Corbel" panose="020B0503020204020204" pitchFamily="34" charset="0"/>
                        </a:rPr>
                        <a:t>3. Processamento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3.1. Operações com ferramentas manuais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3.2. Operações com máquinas portáteis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3.3. Operações com máquinas convencionais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3.4. Operações com máquinas CNC para madeira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28418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Corbel" panose="020B0503020204020204" pitchFamily="34" charset="0"/>
                        </a:rPr>
                        <a:t>4. Montagem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orbel" panose="020B0503020204020204" pitchFamily="34" charset="0"/>
                        </a:rPr>
                        <a:t>4.1. Ferramentas para a montagem               4.4. Formas de ligação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orbel" panose="020B0503020204020204" pitchFamily="34" charset="0"/>
                        </a:rPr>
                        <a:t>4.2. Peças para as ligações                                 4.5. Dobradiças e acessórios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4.3. </a:t>
                      </a:r>
                      <a:r>
                        <a:rPr lang="pt-PT" sz="1600" dirty="0" err="1">
                          <a:latin typeface="Corbel" panose="020B0503020204020204" pitchFamily="34" charset="0"/>
                        </a:rPr>
                        <a:t>Lixagem</a:t>
                      </a:r>
                      <a:r>
                        <a:rPr lang="pt-PT" sz="1600" dirty="0">
                          <a:latin typeface="Corbel" panose="020B0503020204020204" pitchFamily="34" charset="0"/>
                        </a:rPr>
                        <a:t> antes da montagem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09185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pt-PT" sz="18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5. Acabamento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5.1.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Lixagem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e polimento</a:t>
                      </a:r>
                    </a:p>
                    <a:p>
                      <a:r>
                        <a:rPr lang="pt-PT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5.2. Acabamento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401727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Corbel" panose="020B0503020204020204" pitchFamily="34" charset="0"/>
                        </a:rPr>
                        <a:t>6. Instalação no local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6.1. Inspeção do local de trabalho                   6.6. Montagem de estantes e acessórios 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6.2. Preparação do local                                      6.7. Retocar e ajustar os elementos de ligação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orbel" panose="020B0503020204020204" pitchFamily="34" charset="0"/>
                        </a:rPr>
                        <a:t>6.3. Preparação e controlo dos materiais     6.8. Qualidade e controlo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orbel" panose="020B0503020204020204" pitchFamily="34" charset="0"/>
                        </a:rPr>
                        <a:t>6.4. Montagem                                                       6.9. Qualidade e controlo  estético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orbel" panose="020B0503020204020204" pitchFamily="34" charset="0"/>
                        </a:rPr>
                        <a:t>6.5. Instalação dos elementos</a:t>
                      </a:r>
                    </a:p>
                  </a:txBody>
                  <a:tcPr>
                    <a:solidFill>
                      <a:srgbClr val="F9D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563229"/>
                  </a:ext>
                </a:extLst>
              </a:tr>
              <a:tr h="586609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Corbel" panose="020B0503020204020204" pitchFamily="34" charset="0"/>
                        </a:rPr>
                        <a:t>7. Conclusão dos trabalhos</a:t>
                      </a:r>
                    </a:p>
                  </a:txBody>
                  <a:tcPr>
                    <a:solidFill>
                      <a:srgbClr val="FBE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7.1. Ordens de fabrico                                           7.3. Qualidade no local de trabalho</a:t>
                      </a:r>
                    </a:p>
                    <a:p>
                      <a:r>
                        <a:rPr lang="pt-PT" sz="1600" dirty="0">
                          <a:latin typeface="Corbel" panose="020B0503020204020204" pitchFamily="34" charset="0"/>
                        </a:rPr>
                        <a:t>7.2. Manutenção                                                      7.4. Transporte e embalagem</a:t>
                      </a:r>
                    </a:p>
                    <a:p>
                      <a:endParaRPr lang="pt-PT" sz="1600" dirty="0">
                        <a:latin typeface="Corbel" panose="020B0503020204020204" pitchFamily="34" charset="0"/>
                      </a:endParaRPr>
                    </a:p>
                    <a:p>
                      <a:endParaRPr lang="pt-PT" sz="16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B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68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4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31948" y="1706486"/>
            <a:ext cx="8491216" cy="523220"/>
          </a:xfrm>
          <a:prstGeom prst="rect">
            <a:avLst/>
          </a:prstGeom>
          <a:solidFill>
            <a:srgbClr val="F9DCB2"/>
          </a:solidFill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62A22"/>
                </a:solidFill>
                <a:latin typeface="Corbel" panose="020B0503020204020204" pitchFamily="34" charset="0"/>
              </a:rPr>
              <a:t>EUROJOINER - FERRAMENTA DE AUTOAVALIAÇÃO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63301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71CD8AA-651F-40BC-9FE0-DCA6D5E2B71E}"/>
              </a:ext>
            </a:extLst>
          </p:cNvPr>
          <p:cNvSpPr/>
          <p:nvPr/>
        </p:nvSpPr>
        <p:spPr>
          <a:xfrm>
            <a:off x="1031948" y="2745386"/>
            <a:ext cx="7771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6A481"/>
                </a:solidFill>
                <a:latin typeface="Corbel" panose="020B0503020204020204" pitchFamily="34" charset="0"/>
              </a:rPr>
              <a:t>Sistema de </a:t>
            </a:r>
            <a:r>
              <a:rPr lang="en-GB" sz="2400" b="1" dirty="0" err="1">
                <a:solidFill>
                  <a:srgbClr val="C6A481"/>
                </a:solidFill>
                <a:latin typeface="Corbel" panose="020B0503020204020204" pitchFamily="34" charset="0"/>
              </a:rPr>
              <a:t>autoavaliação</a:t>
            </a:r>
            <a:r>
              <a:rPr lang="en-GB" sz="2400" b="1" dirty="0">
                <a:solidFill>
                  <a:srgbClr val="C6A481"/>
                </a:solidFill>
                <a:latin typeface="Corbel" panose="020B0503020204020204" pitchFamily="34" charset="0"/>
              </a:rPr>
              <a:t> de </a:t>
            </a:r>
            <a:r>
              <a:rPr lang="en-GB" sz="2400" b="1" dirty="0" err="1">
                <a:solidFill>
                  <a:srgbClr val="C6A481"/>
                </a:solidFill>
                <a:latin typeface="Corbel" panose="020B0503020204020204" pitchFamily="34" charset="0"/>
              </a:rPr>
              <a:t>competências</a:t>
            </a:r>
            <a:r>
              <a:rPr lang="en-GB" sz="2400" b="1" dirty="0">
                <a:solidFill>
                  <a:srgbClr val="C6A481"/>
                </a:solidFill>
                <a:latin typeface="Corbel" panose="020B0503020204020204" pitchFamily="34" charset="0"/>
              </a:rPr>
              <a:t>: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algn="just"/>
            <a:endParaRPr lang="en-GB" sz="2400" b="1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Permite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aferir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se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os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trabalhadores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ou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estudantes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têm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as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competências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necessárias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A ferramenta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indica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as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necessidades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formação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acordo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com as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competências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requeridas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endParaRPr lang="en-GB" sz="24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7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38588" y="551702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9F7A5E"/>
                </a:solidFill>
                <a:latin typeface="Corbel" panose="020B0503020204020204" pitchFamily="34" charset="0"/>
              </a:rPr>
              <a:t>Muito</a:t>
            </a:r>
            <a:r>
              <a:rPr lang="en-GB" sz="2400" b="1" i="1" dirty="0">
                <a:solidFill>
                  <a:srgbClr val="9F7A5E"/>
                </a:solidFill>
                <a:latin typeface="Corbel" panose="020B0503020204020204" pitchFamily="34" charset="0"/>
              </a:rPr>
              <a:t> </a:t>
            </a:r>
            <a:r>
              <a:rPr lang="en-GB" sz="2400" b="1" i="1" dirty="0" err="1">
                <a:solidFill>
                  <a:srgbClr val="9F7A5E"/>
                </a:solidFill>
                <a:latin typeface="Corbel" panose="020B0503020204020204" pitchFamily="34" charset="0"/>
              </a:rPr>
              <a:t>obrigada</a:t>
            </a:r>
            <a:r>
              <a:rPr lang="en-GB" sz="2400" b="1" i="1" dirty="0">
                <a:solidFill>
                  <a:srgbClr val="9F7A5E"/>
                </a:solidFill>
                <a:latin typeface="Corbel" panose="020B0503020204020204" pitchFamily="34" charset="0"/>
              </a:rPr>
              <a:t> pela </a:t>
            </a:r>
            <a:r>
              <a:rPr lang="en-GB" sz="2400" b="1" i="1" dirty="0" err="1">
                <a:solidFill>
                  <a:srgbClr val="9F7A5E"/>
                </a:solidFill>
                <a:latin typeface="Corbel" panose="020B0503020204020204" pitchFamily="34" charset="0"/>
              </a:rPr>
              <a:t>atenção</a:t>
            </a:r>
            <a:r>
              <a:rPr lang="en-GB" sz="2400" b="1" i="1" dirty="0">
                <a:solidFill>
                  <a:srgbClr val="9F7A5E"/>
                </a:solidFill>
                <a:latin typeface="Corbel" panose="020B0503020204020204" pitchFamily="34" charset="0"/>
              </a:rPr>
              <a:t>!</a:t>
            </a:r>
          </a:p>
          <a:p>
            <a:endParaRPr lang="en-GB" sz="2000" b="1" dirty="0">
              <a:solidFill>
                <a:srgbClr val="9F7A5E"/>
              </a:solidFill>
              <a:latin typeface="Corbel" panose="020B0503020204020204" pitchFamily="34" charset="0"/>
            </a:endParaRPr>
          </a:p>
          <a:p>
            <a:r>
              <a:rPr lang="en-GB" sz="2000" b="1" dirty="0">
                <a:solidFill>
                  <a:srgbClr val="9F7A5E"/>
                </a:solidFill>
                <a:latin typeface="Corbel" panose="020B0503020204020204" pitchFamily="34" charset="0"/>
              </a:rPr>
              <a:t>clara.ferraz@cfpimm.pt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66980" y="195399"/>
            <a:ext cx="1800200" cy="720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 descr="CFPIMM_SGS_Preto"/>
          <p:cNvPicPr>
            <a:picLocks noChangeAspect="1" noChangeArrowheads="1"/>
          </p:cNvPicPr>
          <p:nvPr/>
        </p:nvPicPr>
        <p:blipFill rotWithShape="1">
          <a:blip r:embed="rId3" cstate="print"/>
          <a:srcRect l="-1" r="-5562" b="35685"/>
          <a:stretch/>
        </p:blipFill>
        <p:spPr bwMode="auto">
          <a:xfrm>
            <a:off x="8227020" y="80022"/>
            <a:ext cx="1656184" cy="112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rcador de Posição de Conteúdo 6"/>
          <p:cNvPicPr>
            <a:picLocks noGrp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r="547" b="14264"/>
          <a:stretch/>
        </p:blipFill>
        <p:spPr bwMode="auto">
          <a:xfrm>
            <a:off x="1026220" y="1764407"/>
            <a:ext cx="406320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87" y="2511138"/>
            <a:ext cx="4044172" cy="247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301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442</Words>
  <Application>Microsoft Office PowerPoint</Application>
  <PresentationFormat>Personalizados</PresentationFormat>
  <Paragraphs>87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Duro, Ivan</dc:creator>
  <cp:lastModifiedBy>Clara Ferraz</cp:lastModifiedBy>
  <cp:revision>48</cp:revision>
  <dcterms:created xsi:type="dcterms:W3CDTF">2015-11-25T11:20:04Z</dcterms:created>
  <dcterms:modified xsi:type="dcterms:W3CDTF">2017-11-28T14:01:37Z</dcterms:modified>
</cp:coreProperties>
</file>